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sldIdLst>
    <p:sldId id="256" r:id="rId5"/>
    <p:sldId id="263" r:id="rId6"/>
    <p:sldId id="257" r:id="rId7"/>
    <p:sldId id="262" r:id="rId8"/>
    <p:sldId id="261" r:id="rId9"/>
    <p:sldId id="264" r:id="rId10"/>
    <p:sldId id="267" r:id="rId11"/>
    <p:sldId id="268" r:id="rId12"/>
    <p:sldId id="265" r:id="rId13"/>
    <p:sldId id="266" r:id="rId14"/>
    <p:sldId id="259" r:id="rId1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C13BA-8526-4068-9F39-02C8335B3804}" v="4" dt="2022-06-28T08:09:39.886"/>
    <p1510:client id="{5357C30D-7C7F-42E2-B1D7-AEBB0B4EF9C3}" v="99" dt="2023-06-21T07:13:06.611"/>
    <p1510:client id="{5666E87D-34BF-657E-5BA4-3804DAF1D16A}" v="30" dt="2023-06-19T06:34:53.693"/>
    <p1510:client id="{5D82384C-2EC7-40F9-BAA1-FF20C8062819}" v="480" dt="2022-06-27T14:18:22.819"/>
    <p1510:client id="{60D80163-A33C-4304-ACFB-148A7D8B782A}" v="933" dt="2022-06-30T23:22:42.522"/>
    <p1510:client id="{AD32F3E0-8251-400D-B024-28C4AF9464DE}" v="33" dt="2022-06-27T07:59:07.110"/>
    <p1510:client id="{B13E9D48-3D7B-4CD5-BA20-9AFBB09E7AA1}" v="2" dt="2022-08-11T06:59:53.002"/>
    <p1510:client id="{B29EA50B-B345-41AD-9D8A-72D0B0417E18}" v="126" dt="2022-06-28T09:24:20.269"/>
    <p1510:client id="{B4E0ECBF-DE45-46F2-84AE-E3F6EA3185C7}" v="8" dt="2022-06-28T05:45:26.697"/>
    <p1510:client id="{DDC85AD2-C621-4327-FA7A-7671CD624E8C}" v="30" dt="2023-06-19T11:30:04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2600" b="0" strike="noStrike" spc="-1">
                <a:solidFill>
                  <a:srgbClr val="191919"/>
                </a:solidFill>
                <a:latin typeface="Arial"/>
              </a:rPr>
              <a:t>Click to move the slide</a:t>
            </a: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D7F5372A-34A2-4C30-B2FC-2F55FA22CCD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232200" y="223560"/>
            <a:ext cx="2947320" cy="85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12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15"/>
          <p:cNvSpPr/>
          <p:nvPr/>
        </p:nvSpPr>
        <p:spPr>
          <a:xfrm rot="5400000" flipV="1">
            <a:off x="348120" y="3079080"/>
            <a:ext cx="617148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15"/>
          <p:cNvSpPr/>
          <p:nvPr/>
        </p:nvSpPr>
        <p:spPr>
          <a:xfrm flipV="1">
            <a:off x="0" y="615852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3440520" y="-5760"/>
            <a:ext cx="8750880" cy="6164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191919"/>
                </a:solidFill>
                <a:latin typeface="Arial"/>
              </a:rPr>
              <a:t>Bild durch Klicken auf Symbol hinzufügen</a:t>
            </a:r>
            <a:endParaRPr lang="de-DE" sz="18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212040" y="644760"/>
            <a:ext cx="3094920" cy="3782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Click to edit Master title style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207000" y="4832640"/>
            <a:ext cx="2801520" cy="126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400" b="0" strike="noStrike" spc="-52">
                <a:solidFill>
                  <a:srgbClr val="FF0000"/>
                </a:solidFill>
                <a:latin typeface="Optimist PPT"/>
              </a:rPr>
              <a:t>Mastertextformat bearbeiten</a:t>
            </a:r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0" y="615888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 rot="5400000">
            <a:off x="348480" y="3079440"/>
            <a:ext cx="617148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C8C1D99-A53A-49DC-AB1E-70B10FF0277B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48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0" y="836640"/>
            <a:ext cx="6095520" cy="5328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0" strike="noStrike" spc="-1">
                <a:solidFill>
                  <a:srgbClr val="191919"/>
                </a:solidFill>
                <a:latin typeface="Arial"/>
              </a:rPr>
              <a:t>Bild durch Klicken auf Symbol hinzufügen</a:t>
            </a:r>
            <a:endParaRPr lang="de-DE" sz="18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Mastertitelformat bearbeiten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324480" y="1123920"/>
            <a:ext cx="5655240" cy="4905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52">
                <a:solidFill>
                  <a:srgbClr val="FF0000"/>
                </a:solidFill>
                <a:latin typeface="Optimist PPT"/>
              </a:rPr>
              <a:t>Click to edit Master text styles</a:t>
            </a:r>
            <a:endParaRPr lang="de-DE" sz="1400" b="0" strike="noStrike" spc="-52">
              <a:solidFill>
                <a:srgbClr val="191919"/>
              </a:solidFill>
              <a:latin typeface="Optimist PPT"/>
            </a:endParaRPr>
          </a:p>
          <a:p>
            <a:pPr marL="179280" lvl="1" indent="-179280">
              <a:lnSpc>
                <a:spcPct val="90000"/>
              </a:lnSpc>
              <a:buClr>
                <a:srgbClr val="FF0000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400" b="0" strike="noStrike" spc="-52">
                <a:solidFill>
                  <a:srgbClr val="FF0000"/>
                </a:solidFill>
                <a:latin typeface="Optimist PPT"/>
              </a:rPr>
              <a:t>Second level</a:t>
            </a:r>
            <a:endParaRPr lang="de-DE" sz="1400" b="0" strike="noStrike" spc="-1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8E778B7-33DE-4798-AFAE-4A78749FD6AC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4" name="Rectangle 15"/>
          <p:cNvSpPr/>
          <p:nvPr/>
        </p:nvSpPr>
        <p:spPr>
          <a:xfrm rot="5400000">
            <a:off x="3431520" y="3494880"/>
            <a:ext cx="532872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Rectangle 10"/>
          <p:cNvSpPr/>
          <p:nvPr/>
        </p:nvSpPr>
        <p:spPr>
          <a:xfrm flipV="1">
            <a:off x="0" y="82908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 rot="5400000">
            <a:off x="3431520" y="3494880"/>
            <a:ext cx="532872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0" y="615888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body"/>
          </p:nvPr>
        </p:nvSpPr>
        <p:spPr>
          <a:xfrm>
            <a:off x="6480" y="829440"/>
            <a:ext cx="12191760" cy="12240"/>
          </a:xfrm>
          <a:prstGeom prst="rect">
            <a:avLst/>
          </a:prstGeom>
          <a:solidFill>
            <a:srgbClr val="F00020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de-DE" sz="100" b="0" strike="noStrike" spc="-52">
                <a:latin typeface="Optimist PPT"/>
              </a:rPr>
              <a:t> </a:t>
            </a:r>
            <a:endParaRPr lang="de-DE" sz="100" b="0" strike="noStrike" spc="-52">
              <a:solidFill>
                <a:srgbClr val="191919"/>
              </a:solidFill>
              <a:latin typeface="Optimist PP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Mastertitelformat bearbeiten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Digital &amp; Consulting - Otto Group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CC5664D-5AAD-4A89-933D-DD5C1E3EB318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52">
                <a:solidFill>
                  <a:srgbClr val="191919"/>
                </a:solidFill>
                <a:latin typeface="Optimist PP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ic 14"/>
          <p:cNvPicPr/>
          <p:nvPr/>
        </p:nvPicPr>
        <p:blipFill>
          <a:blip r:embed="rId14"/>
          <a:stretch/>
        </p:blipFill>
        <p:spPr>
          <a:xfrm>
            <a:off x="5500800" y="6401880"/>
            <a:ext cx="1187640" cy="23580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15"/>
          <p:cNvSpPr/>
          <p:nvPr/>
        </p:nvSpPr>
        <p:spPr>
          <a:xfrm flipV="1">
            <a:off x="0" y="6159240"/>
            <a:ext cx="12191760" cy="12240"/>
          </a:xfrm>
          <a:prstGeom prst="rect">
            <a:avLst/>
          </a:prstGeom>
          <a:solidFill>
            <a:srgbClr val="F00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Gerader Verbinder 11"/>
          <p:cNvSpPr/>
          <p:nvPr/>
        </p:nvSpPr>
        <p:spPr>
          <a:xfrm>
            <a:off x="4960800" y="1844640"/>
            <a:ext cx="4025880" cy="360"/>
          </a:xfrm>
          <a:prstGeom prst="line">
            <a:avLst/>
          </a:prstGeom>
          <a:ln w="12700">
            <a:solidFill>
              <a:srgbClr val="F0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Gerader Verbinder 12"/>
          <p:cNvSpPr/>
          <p:nvPr/>
        </p:nvSpPr>
        <p:spPr>
          <a:xfrm>
            <a:off x="4960800" y="4862160"/>
            <a:ext cx="4025880" cy="360"/>
          </a:xfrm>
          <a:prstGeom prst="line">
            <a:avLst/>
          </a:prstGeom>
          <a:ln w="12700">
            <a:solidFill>
              <a:srgbClr val="F0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1" name="Gruppieren 13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42" name="Rechteck 7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3" name="Grafik 8"/>
            <p:cNvPicPr/>
            <p:nvPr/>
          </p:nvPicPr>
          <p:blipFill>
            <a:blip r:embed="rId15"/>
            <a:stretch/>
          </p:blipFill>
          <p:spPr>
            <a:xfrm>
              <a:off x="5147640" y="1856520"/>
              <a:ext cx="1896120" cy="29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raphic 14"/>
            <p:cNvPicPr/>
            <p:nvPr/>
          </p:nvPicPr>
          <p:blipFill>
            <a:blip r:embed="rId14"/>
            <a:stretch/>
          </p:blipFill>
          <p:spPr>
            <a:xfrm>
              <a:off x="5500800" y="6401880"/>
              <a:ext cx="1187640" cy="235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Click to edit Master title style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52">
                <a:solidFill>
                  <a:srgbClr val="191919"/>
                </a:solidFill>
                <a:latin typeface="Optimist PP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strike="noStrike" spc="-1">
                <a:solidFill>
                  <a:srgbClr val="191919"/>
                </a:solidFill>
                <a:latin typeface="Optimist PP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191919"/>
                </a:solidFill>
                <a:latin typeface="Optimist PP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hannes-ortmeier" TargetMode="External"/><Relationship Id="rId2" Type="http://schemas.openxmlformats.org/officeDocument/2006/relationships/hyperlink" Target="mailto:hannes.ortmeier@ottogroup.com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qliteonline.com" TargetMode="External"/><Relationship Id="rId2" Type="http://schemas.openxmlformats.org/officeDocument/2006/relationships/hyperlink" Target="https://github.com/hannesortmeier/og_it_cs_2023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ildplatzhalter 7"/>
          <p:cNvPicPr/>
          <p:nvPr/>
        </p:nvPicPr>
        <p:blipFill>
          <a:blip r:embed="rId2"/>
          <a:srcRect t="18684" b="18684"/>
          <a:stretch/>
        </p:blipFill>
        <p:spPr>
          <a:xfrm>
            <a:off x="3440520" y="-5760"/>
            <a:ext cx="8750880" cy="616464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12040" y="644760"/>
            <a:ext cx="3094920" cy="3782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Bei 100 Mrd. Clicksteam-Events &amp; Backend-Daten den Überblick wahren? Mit SQL geht’s - Eine Coding-Challenge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2040" y="333360"/>
            <a:ext cx="3094920" cy="28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60" dirty="0">
                <a:solidFill>
                  <a:srgbClr val="FF0000"/>
                </a:solidFill>
                <a:latin typeface="Optimist PPT"/>
              </a:rPr>
              <a:t>ITCS Hamburg </a:t>
            </a:r>
            <a:r>
              <a:rPr lang="en-US" sz="1400" spc="-60" dirty="0">
                <a:solidFill>
                  <a:srgbClr val="FF0000"/>
                </a:solidFill>
                <a:latin typeface="Optimist PPT"/>
              </a:rPr>
              <a:t>30</a:t>
            </a:r>
            <a:r>
              <a:rPr lang="en-US" sz="1400" b="0" strike="noStrike" spc="-60" dirty="0">
                <a:solidFill>
                  <a:srgbClr val="FF0000"/>
                </a:solidFill>
                <a:latin typeface="Optimist PPT"/>
              </a:rPr>
              <a:t>. Juli </a:t>
            </a:r>
            <a:r>
              <a:rPr lang="en-US" sz="1400" spc="-60" dirty="0">
                <a:solidFill>
                  <a:srgbClr val="FF0000"/>
                </a:solidFill>
                <a:latin typeface="Optimist PPT"/>
              </a:rPr>
              <a:t>2023</a:t>
            </a:r>
            <a:endParaRPr lang="en-US" sz="1400" b="0" strike="noStrike" spc="-60" dirty="0">
              <a:solidFill>
                <a:srgbClr val="FF0000"/>
              </a:solidFill>
              <a:latin typeface="Optimist PPT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57516" y="5179003"/>
            <a:ext cx="3357993" cy="92047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Jan </a:t>
            </a:r>
            <a:r>
              <a:rPr lang="de-DE" sz="1300" spc="-52" dirty="0" err="1">
                <a:solidFill>
                  <a:srgbClr val="FF0000"/>
                </a:solidFill>
                <a:latin typeface="Optimist PPT"/>
              </a:rPr>
              <a:t>Hicken</a:t>
            </a: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 – Senior Data Engineer Hannes </a:t>
            </a:r>
            <a:r>
              <a:rPr lang="de-DE" sz="1300" b="0" strike="noStrike" spc="-52" dirty="0" err="1">
                <a:solidFill>
                  <a:srgbClr val="FF0000"/>
                </a:solidFill>
                <a:latin typeface="Optimist PPT"/>
              </a:rPr>
              <a:t>Ortmeier</a:t>
            </a:r>
            <a:r>
              <a:rPr lang="de-DE" sz="1300" b="0" strike="noStrike" spc="-52" dirty="0">
                <a:solidFill>
                  <a:srgbClr val="FF0000"/>
                </a:solidFill>
                <a:latin typeface="Optimist PPT"/>
              </a:rPr>
              <a:t> – Data Engineer</a:t>
            </a:r>
            <a:r>
              <a:rPr lang="de-DE" sz="1300" spc="-52" dirty="0">
                <a:solidFill>
                  <a:srgbClr val="FF0000"/>
                </a:solidFill>
                <a:latin typeface="Optimist PPT"/>
              </a:rPr>
              <a:t> </a:t>
            </a:r>
            <a:endParaRPr lang="en-US" sz="1300" dirty="0">
              <a:solidFill>
                <a:srgbClr val="000000"/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300" b="0" strike="noStrike" spc="-52" dirty="0">
                <a:solidFill>
                  <a:srgbClr val="FF0000"/>
                </a:solidFill>
                <a:latin typeface="Optimist PPT"/>
              </a:rPr>
              <a:t>Otto Group </a:t>
            </a:r>
            <a:r>
              <a:rPr lang="de-DE" sz="1300" b="0" strike="noStrike" spc="-52" dirty="0" err="1">
                <a:solidFill>
                  <a:srgbClr val="FF0000"/>
                </a:solidFill>
                <a:latin typeface="Optimist PPT"/>
              </a:rPr>
              <a:t>data.works</a:t>
            </a:r>
            <a:r>
              <a:rPr lang="de-DE" sz="1300" b="0" strike="noStrike" spc="-52" dirty="0">
                <a:solidFill>
                  <a:srgbClr val="FF0000"/>
                </a:solidFill>
                <a:latin typeface="Optimist PPT"/>
              </a:rPr>
              <a:t> GmbH</a:t>
            </a:r>
            <a:endParaRPr lang="en-US" sz="1300" b="0" strike="noStrike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77665AB5-8D40-F65E-897D-9A6EFD7A69DC}"/>
              </a:ext>
            </a:extLst>
          </p:cNvPr>
          <p:cNvSpPr txBox="1">
            <a:spLocks/>
          </p:cNvSpPr>
          <p:nvPr/>
        </p:nvSpPr>
        <p:spPr>
          <a:xfrm>
            <a:off x="4859876" y="2660232"/>
            <a:ext cx="5909580" cy="770621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spc="-52">
                <a:solidFill>
                  <a:schemeClr val="bg1"/>
                </a:solidFill>
                <a:latin typeface="Optimist PPT CTS"/>
              </a:rPr>
              <a:t>Otto Group </a:t>
            </a:r>
            <a:r>
              <a:rPr lang="de-DE" sz="4000" spc="-52" err="1">
                <a:solidFill>
                  <a:schemeClr val="bg1"/>
                </a:solidFill>
                <a:latin typeface="Optimist PPT CTS"/>
              </a:rPr>
              <a:t>data.works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Wrap up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B53B801-5227-1386-FAAB-5F60309C2707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11196182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If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working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with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Big Data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interests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,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have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look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at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job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postings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at otto.jobs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For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further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questions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feedback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feel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free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contact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me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at 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2"/>
              </a:rPr>
              <a:t>hannes.ortmeier@ottogroup.com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3"/>
              </a:rPr>
              <a:t>https://linkedin.com/in/hannes-ortmeier</a:t>
            </a:r>
            <a:endParaRPr lang="de-DE" sz="2000" spc="-52" dirty="0">
              <a:solidFill>
                <a:srgbClr val="F00020"/>
              </a:solidFill>
              <a:latin typeface="Optimist PPT CTS"/>
              <a:cs typeface="Arial"/>
            </a:endParaRPr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3BDCCB-7406-06E7-8574-272E29FA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01" y="3405235"/>
            <a:ext cx="4510725" cy="25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232200" y="223560"/>
            <a:ext cx="2947320" cy="183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600" b="0" strike="noStrike" spc="-52">
                <a:solidFill>
                  <a:srgbClr val="F00020"/>
                </a:solidFill>
                <a:latin typeface="Optimist PPT CTS"/>
              </a:rPr>
              <a:t>Thank you!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Agenda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3320676F-9835-DFFA-60B5-8570C112367C}"/>
              </a:ext>
            </a:extLst>
          </p:cNvPr>
          <p:cNvSpPr txBox="1">
            <a:spLocks/>
          </p:cNvSpPr>
          <p:nvPr/>
        </p:nvSpPr>
        <p:spPr>
          <a:xfrm>
            <a:off x="674885" y="1082272"/>
            <a:ext cx="7362616" cy="378580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Introduction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of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data.works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, Jan and Hannes (20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Introduction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coding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(10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Coding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(35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Discussion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of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solutions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(20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Wrap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up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(5 min)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B36C73B-84DA-5249-CB9D-BCC8C11A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602" y="1018095"/>
            <a:ext cx="3016671" cy="4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600" b="0" strike="noStrike" spc="-52">
                <a:solidFill>
                  <a:srgbClr val="F00020"/>
                </a:solidFill>
                <a:latin typeface="Optimist PPT CTS"/>
              </a:rPr>
              <a:t>Otto Group data.works GmbH at a Glance</a:t>
            </a:r>
            <a:endParaRPr lang="de-DE" sz="2600" b="0" strike="noStrike" spc="-1">
              <a:solidFill>
                <a:srgbClr val="191919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199" name="Grafik 6"/>
          <p:cNvPicPr/>
          <p:nvPr/>
        </p:nvPicPr>
        <p:blipFill>
          <a:blip r:embed="rId2"/>
          <a:stretch/>
        </p:blipFill>
        <p:spPr>
          <a:xfrm>
            <a:off x="4445706" y="2320040"/>
            <a:ext cx="889920" cy="889920"/>
          </a:xfrm>
          <a:prstGeom prst="rect">
            <a:avLst/>
          </a:prstGeom>
          <a:ln w="0">
            <a:noFill/>
          </a:ln>
        </p:spPr>
      </p:pic>
      <p:grpSp>
        <p:nvGrpSpPr>
          <p:cNvPr id="200" name="Gruppieren 7"/>
          <p:cNvGrpSpPr/>
          <p:nvPr/>
        </p:nvGrpSpPr>
        <p:grpSpPr>
          <a:xfrm>
            <a:off x="4090026" y="3331280"/>
            <a:ext cx="1601640" cy="1346415"/>
            <a:chOff x="3656160" y="3429720"/>
            <a:chExt cx="1601640" cy="1346415"/>
          </a:xfrm>
        </p:grpSpPr>
        <p:sp>
          <p:nvSpPr>
            <p:cNvPr id="201" name="Textfeld 8"/>
            <p:cNvSpPr/>
            <p:nvPr/>
          </p:nvSpPr>
          <p:spPr>
            <a:xfrm>
              <a:off x="3656160" y="4298415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Group companies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are our customers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02" name="Rechteck 9"/>
            <p:cNvSpPr/>
            <p:nvPr/>
          </p:nvSpPr>
          <p:spPr>
            <a:xfrm>
              <a:off x="36561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Textfeld 10"/>
            <p:cNvSpPr/>
            <p:nvPr/>
          </p:nvSpPr>
          <p:spPr>
            <a:xfrm>
              <a:off x="36561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~20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204" name="Gruppieren 11"/>
          <p:cNvGrpSpPr/>
          <p:nvPr/>
        </p:nvGrpSpPr>
        <p:grpSpPr>
          <a:xfrm>
            <a:off x="1366514" y="3334926"/>
            <a:ext cx="1601640" cy="1288080"/>
            <a:chOff x="1370160" y="3429720"/>
            <a:chExt cx="1601640" cy="1288080"/>
          </a:xfrm>
        </p:grpSpPr>
        <p:sp>
          <p:nvSpPr>
            <p:cNvPr id="205" name="Textfeld 12"/>
            <p:cNvSpPr/>
            <p:nvPr/>
          </p:nvSpPr>
          <p:spPr>
            <a:xfrm>
              <a:off x="1370160" y="424008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Colleagues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with different backgrounds and expertise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06" name="Rechteck 13"/>
            <p:cNvSpPr/>
            <p:nvPr/>
          </p:nvSpPr>
          <p:spPr>
            <a:xfrm>
              <a:off x="13701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Textfeld 14"/>
            <p:cNvSpPr/>
            <p:nvPr/>
          </p:nvSpPr>
          <p:spPr>
            <a:xfrm>
              <a:off x="13701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&gt;40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08" name="Grafik 15"/>
          <p:cNvPicPr/>
          <p:nvPr/>
        </p:nvPicPr>
        <p:blipFill>
          <a:blip r:embed="rId3"/>
          <a:stretch/>
        </p:blipFill>
        <p:spPr>
          <a:xfrm>
            <a:off x="1722194" y="2323686"/>
            <a:ext cx="889920" cy="88992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21"/>
          <p:cNvPicPr/>
          <p:nvPr/>
        </p:nvPicPr>
        <p:blipFill>
          <a:blip r:embed="rId4"/>
          <a:stretch/>
        </p:blipFill>
        <p:spPr>
          <a:xfrm>
            <a:off x="7041031" y="2208478"/>
            <a:ext cx="1009080" cy="1009080"/>
          </a:xfrm>
          <a:prstGeom prst="rect">
            <a:avLst/>
          </a:prstGeom>
          <a:ln w="0">
            <a:noFill/>
          </a:ln>
        </p:spPr>
      </p:pic>
      <p:grpSp>
        <p:nvGrpSpPr>
          <p:cNvPr id="210" name="Gruppieren 22"/>
          <p:cNvGrpSpPr/>
          <p:nvPr/>
        </p:nvGrpSpPr>
        <p:grpSpPr>
          <a:xfrm>
            <a:off x="6744751" y="3323398"/>
            <a:ext cx="1601640" cy="1313602"/>
            <a:chOff x="6504120" y="3447360"/>
            <a:chExt cx="1601640" cy="1313602"/>
          </a:xfrm>
        </p:grpSpPr>
        <p:sp>
          <p:nvSpPr>
            <p:cNvPr id="211" name="Textfeld 23"/>
            <p:cNvSpPr/>
            <p:nvPr/>
          </p:nvSpPr>
          <p:spPr>
            <a:xfrm>
              <a:off x="6709994" y="4283242"/>
              <a:ext cx="12560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1" strike="noStrike" spc="-1" dirty="0">
                  <a:solidFill>
                    <a:srgbClr val="F00020"/>
                  </a:solidFill>
                  <a:latin typeface="Optimist PPT"/>
                  <a:ea typeface="Open Sans Light"/>
                </a:rPr>
                <a:t>Terrabytes</a:t>
              </a:r>
              <a:r>
                <a:rPr lang="en-US" sz="1200" b="0" strike="noStrike" spc="-1" dirty="0">
                  <a:solidFill>
                    <a:srgbClr val="F00020"/>
                  </a:solidFill>
                  <a:latin typeface="Optimist PPT"/>
                  <a:ea typeface="Open Sans Light"/>
                </a:rPr>
                <a:t> of data stored in our datapool</a:t>
              </a:r>
              <a:endParaRPr lang="en-US" sz="1200" b="0" strike="noStrike" spc="-1" dirty="0">
                <a:latin typeface="Arial"/>
              </a:endParaRPr>
            </a:p>
          </p:txBody>
        </p:sp>
        <p:sp>
          <p:nvSpPr>
            <p:cNvPr id="212" name="Rechteck 24"/>
            <p:cNvSpPr/>
            <p:nvPr/>
          </p:nvSpPr>
          <p:spPr>
            <a:xfrm>
              <a:off x="6504120" y="344736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Textfeld 25"/>
            <p:cNvSpPr/>
            <p:nvPr/>
          </p:nvSpPr>
          <p:spPr>
            <a:xfrm>
              <a:off x="6504120" y="355644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&gt;300</a:t>
              </a:r>
              <a:endParaRPr lang="en-US" sz="3200" b="0" strike="noStrike" spc="-1">
                <a:latin typeface="Arial"/>
              </a:endParaRPr>
            </a:p>
          </p:txBody>
        </p:sp>
      </p:grpSp>
      <p:pic>
        <p:nvPicPr>
          <p:cNvPr id="214" name="Grafik 26"/>
          <p:cNvPicPr/>
          <p:nvPr/>
        </p:nvPicPr>
        <p:blipFill>
          <a:blip r:embed="rId5"/>
          <a:stretch/>
        </p:blipFill>
        <p:spPr>
          <a:xfrm>
            <a:off x="9727770" y="2320040"/>
            <a:ext cx="889920" cy="889920"/>
          </a:xfrm>
          <a:prstGeom prst="rect">
            <a:avLst/>
          </a:prstGeom>
          <a:ln w="0">
            <a:noFill/>
          </a:ln>
        </p:spPr>
      </p:pic>
      <p:grpSp>
        <p:nvGrpSpPr>
          <p:cNvPr id="215" name="Gruppieren 27"/>
          <p:cNvGrpSpPr/>
          <p:nvPr/>
        </p:nvGrpSpPr>
        <p:grpSpPr>
          <a:xfrm>
            <a:off x="9410970" y="3323989"/>
            <a:ext cx="1645391" cy="1277144"/>
            <a:chOff x="9822960" y="3429720"/>
            <a:chExt cx="1601640" cy="1277144"/>
          </a:xfrm>
        </p:grpSpPr>
        <p:sp>
          <p:nvSpPr>
            <p:cNvPr id="216" name="Textfeld 28"/>
            <p:cNvSpPr/>
            <p:nvPr/>
          </p:nvSpPr>
          <p:spPr>
            <a:xfrm>
              <a:off x="10032480" y="4240080"/>
              <a:ext cx="1259687" cy="46678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Digital </a:t>
              </a: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products</a:t>
              </a:r>
              <a:r>
                <a:rPr lang="en-US" sz="1200" b="0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 and currently running </a:t>
              </a:r>
              <a:r>
                <a:rPr lang="en-US" sz="1200" b="1" strike="noStrike" spc="-1">
                  <a:solidFill>
                    <a:srgbClr val="F00020"/>
                  </a:solidFill>
                  <a:latin typeface="Optimist PPT"/>
                  <a:ea typeface="Open Sans Light"/>
                </a:rPr>
                <a:t>apps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7" name="Rechteck 29"/>
            <p:cNvSpPr/>
            <p:nvPr/>
          </p:nvSpPr>
          <p:spPr>
            <a:xfrm>
              <a:off x="9822960" y="3429720"/>
              <a:ext cx="1601640" cy="932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19191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Textfeld 30"/>
            <p:cNvSpPr/>
            <p:nvPr/>
          </p:nvSpPr>
          <p:spPr>
            <a:xfrm>
              <a:off x="9822960" y="3538800"/>
              <a:ext cx="1601640" cy="47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000" tIns="36000" rIns="36000" bIns="36000" anchor="t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358920" algn="ctr"/>
                  <a:tab pos="447840" algn="l"/>
                  <a:tab pos="1257480" algn="l"/>
                </a:tabLst>
              </a:pPr>
              <a:r>
                <a:rPr lang="en-US" sz="3200" b="1" strike="noStrike" spc="-1">
                  <a:solidFill>
                    <a:srgbClr val="191919"/>
                  </a:solidFill>
                  <a:latin typeface="Optimist PPT"/>
                  <a:ea typeface="Open Sans Light"/>
                </a:rPr>
                <a:t>&gt;25</a:t>
              </a:r>
              <a:endParaRPr lang="en-US" sz="32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149602F5-D03D-2721-5312-377AD43A5A5E}"/>
              </a:ext>
            </a:extLst>
          </p:cNvPr>
          <p:cNvSpPr txBox="1">
            <a:spLocks/>
          </p:cNvSpPr>
          <p:nvPr/>
        </p:nvSpPr>
        <p:spPr>
          <a:xfrm>
            <a:off x="423504" y="1427922"/>
            <a:ext cx="7747543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Code SQL </a:t>
            </a:r>
            <a:r>
              <a:rPr lang="en-GB" sz="2000" spc="-52">
                <a:solidFill>
                  <a:srgbClr val="F00020"/>
                </a:solidFill>
                <a:latin typeface="Optimist PPT CTS"/>
              </a:rPr>
              <a:t>statements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handle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product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and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user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data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Three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real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life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choose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from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Ordered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by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difficulty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from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easy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hard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Execute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your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solution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against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biggest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e-commerce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data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 pool in DACH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region</a:t>
            </a: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de-DE" sz="2000" spc="-52">
                <a:solidFill>
                  <a:srgbClr val="F00020"/>
                </a:solidFill>
                <a:latin typeface="Optimist PPT CTS"/>
              </a:rPr>
              <a:t>Bonus </a:t>
            </a:r>
            <a:r>
              <a:rPr lang="de-DE" sz="2000" spc="-52" err="1">
                <a:solidFill>
                  <a:srgbClr val="F00020"/>
                </a:solidFill>
                <a:latin typeface="Optimist PPT CTS"/>
              </a:rPr>
              <a:t>questions</a:t>
            </a:r>
            <a:r>
              <a:rPr lang="de-DE" sz="2000" spc="-52">
                <a:solidFill>
                  <a:srgbClr val="F00020"/>
                </a:solidFill>
                <a:latin typeface="Optimist PPT CTS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much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GB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of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data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does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move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expensive will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be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How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long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will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the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execution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of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query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1600" spc="-52" err="1">
                <a:solidFill>
                  <a:srgbClr val="F00020"/>
                </a:solidFill>
                <a:latin typeface="Optimist PPT CTS"/>
                <a:cs typeface="Arial"/>
              </a:rPr>
              <a:t>take</a:t>
            </a:r>
            <a:r>
              <a:rPr lang="de-DE" sz="1600" spc="-52">
                <a:solidFill>
                  <a:srgbClr val="F00020"/>
                </a:solidFill>
                <a:latin typeface="Optimist PPT CTS"/>
                <a:cs typeface="Arial"/>
              </a:rPr>
              <a:t>?</a:t>
            </a: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782C03F-8CD2-987D-3D68-5259A9B6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186" y="696012"/>
            <a:ext cx="3383443" cy="51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7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Data Tables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D5C5D-037A-4062-3352-8516C6EB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79" y="679794"/>
            <a:ext cx="8961821" cy="53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1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7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A7CAC5F6-8571-1459-A3F0-9F0F92FE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77" y="1167569"/>
            <a:ext cx="4564665" cy="3964062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787C3D8-9BE2-A63E-7EEF-4437D98B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955362"/>
            <a:ext cx="5264150" cy="44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2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36B8773-0EBF-4848-F691-8DFAD99C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19227"/>
            <a:ext cx="5670550" cy="3336846"/>
          </a:xfrm>
          <a:prstGeom prst="rect">
            <a:avLst/>
          </a:prstGeom>
        </p:spPr>
      </p:pic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30542-47D2-7862-CDC5-0C4C7754D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0" y="1121908"/>
            <a:ext cx="5232400" cy="4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 – Challenge 3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5" name="Picture 5" descr="A picture containing text, jack, screenshot&#10;&#10;Description automatically generated">
            <a:extLst>
              <a:ext uri="{FF2B5EF4-FFF2-40B4-BE49-F238E27FC236}">
                <a16:creationId xmlns:a16="http://schemas.microsoft.com/office/drawing/2014/main" id="{D09CBA81-1196-EA6A-9B73-22E90C28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9" y="1548007"/>
            <a:ext cx="4813169" cy="3487036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052345A-125D-D69C-2B7B-592B35334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830222"/>
            <a:ext cx="5943600" cy="50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12040" y="77040"/>
            <a:ext cx="11767680" cy="73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US" sz="2600" spc="-52">
                <a:solidFill>
                  <a:srgbClr val="F00020"/>
                </a:solidFill>
                <a:latin typeface="Optimist PPT CTS"/>
              </a:rPr>
              <a:t>Coding-Challenge Workshop</a:t>
            </a:r>
            <a:endParaRPr lang="en-US"/>
          </a:p>
        </p:txBody>
      </p:sp>
      <p:sp>
        <p:nvSpPr>
          <p:cNvPr id="197" name="PlaceHolder 2"/>
          <p:cNvSpPr>
            <a:spLocks noGrp="1"/>
          </p:cNvSpPr>
          <p:nvPr>
            <p:ph type="ftr"/>
          </p:nvPr>
        </p:nvSpPr>
        <p:spPr>
          <a:xfrm>
            <a:off x="212040" y="6320880"/>
            <a:ext cx="489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900" b="0" strike="noStrike" spc="-52">
                <a:solidFill>
                  <a:srgbClr val="F00020"/>
                </a:solidFill>
                <a:latin typeface="Arial"/>
              </a:rPr>
              <a:t> Otto Group data.works GmbH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/>
          </p:nvPr>
        </p:nvSpPr>
        <p:spPr>
          <a:xfrm>
            <a:off x="11493360" y="6317280"/>
            <a:ext cx="486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98F2994-F781-4AAE-BFBF-8733EB42635A}" type="slidenum">
              <a:rPr lang="de-DE" sz="900" b="0" strike="noStrike" spc="-1">
                <a:solidFill>
                  <a:srgbClr val="F00020"/>
                </a:solidFill>
                <a:latin typeface="Arial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4B53B801-5227-1386-FAAB-5F60309C2707}"/>
              </a:ext>
            </a:extLst>
          </p:cNvPr>
          <p:cNvSpPr txBox="1">
            <a:spLocks/>
          </p:cNvSpPr>
          <p:nvPr/>
        </p:nvSpPr>
        <p:spPr>
          <a:xfrm>
            <a:off x="417154" y="983422"/>
            <a:ext cx="11196182" cy="45949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You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can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find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full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 and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this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presentation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under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 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2"/>
              </a:rPr>
              <a:t>github.com/hannesortmeier/og_it_cs_2023</a:t>
            </a:r>
            <a:endParaRPr lang="de-DE" sz="2000" spc="-52" dirty="0">
              <a:latin typeface="Optimist PPT CTS"/>
              <a:ea typeface="+mj-lt"/>
              <a:cs typeface="+mj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Open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test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db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i="1" spc="-52" dirty="0" err="1">
                <a:solidFill>
                  <a:srgbClr val="F00020"/>
                </a:solidFill>
                <a:latin typeface="Optimist PPT CTS"/>
                <a:cs typeface="Arial"/>
              </a:rPr>
              <a:t>sqlite.db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under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  <a:hlinkClick r:id="rId3"/>
              </a:rPr>
              <a:t>sqliteonline.com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(File -&gt; open DB)Das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If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want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solution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be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executed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against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BigQuery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data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pool,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please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send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your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solutions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 per email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  <a:cs typeface="Arial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  <a:cs typeface="Arial"/>
              </a:rPr>
              <a:t> hannes.ortmeier@ottogroup.com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I will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upload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solutions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challenges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to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github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repository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after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the</a:t>
            </a:r>
            <a:r>
              <a:rPr lang="de-DE" sz="2000" spc="-52" dirty="0">
                <a:solidFill>
                  <a:srgbClr val="F00020"/>
                </a:solidFill>
                <a:latin typeface="Optimist PPT CTS"/>
              </a:rPr>
              <a:t> </a:t>
            </a:r>
            <a:r>
              <a:rPr lang="de-DE" sz="2000" spc="-52" dirty="0" err="1">
                <a:solidFill>
                  <a:srgbClr val="F00020"/>
                </a:solidFill>
                <a:latin typeface="Optimist PPT CTS"/>
              </a:rPr>
              <a:t>workshop</a:t>
            </a:r>
            <a:endParaRPr lang="de-DE" sz="2000" spc="-52" dirty="0">
              <a:solidFill>
                <a:srgbClr val="F00020"/>
              </a:solidFill>
              <a:latin typeface="Optimist PPT CTS"/>
            </a:endParaRPr>
          </a:p>
          <a:p>
            <a:pPr>
              <a:lnSpc>
                <a:spcPct val="150000"/>
              </a:lnSpc>
            </a:pPr>
            <a:endParaRPr lang="de-DE" sz="2000" spc="-52">
              <a:solidFill>
                <a:srgbClr val="F00020"/>
              </a:solidFill>
              <a:latin typeface="Optimist PPT CTS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724D06-C74F-BDF1-E80D-A6526716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147" y="3886852"/>
            <a:ext cx="5461261" cy="1978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92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919"/>
      </a:dk2>
      <a:lt2>
        <a:srgbClr val="FFFFFF"/>
      </a:lt2>
      <a:accent1>
        <a:srgbClr val="F00020"/>
      </a:accent1>
      <a:accent2>
        <a:srgbClr val="FFF59B"/>
      </a:accent2>
      <a:accent3>
        <a:srgbClr val="E7DAF9"/>
      </a:accent3>
      <a:accent4>
        <a:srgbClr val="4B3666"/>
      </a:accent4>
      <a:accent5>
        <a:srgbClr val="FFD2C8"/>
      </a:accent5>
      <a:accent6>
        <a:srgbClr val="672D45"/>
      </a:accent6>
      <a:hlink>
        <a:srgbClr val="F00020"/>
      </a:hlink>
      <a:folHlink>
        <a:srgbClr val="FFF5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Office Theme</vt:lpstr>
      <vt:lpstr>Office Theme</vt:lpstr>
      <vt:lpstr>Office Theme</vt:lpstr>
      <vt:lpstr>Bei 100 Mrd. Clicksteam-Events &amp; Backend-Daten den Überblick wahren? Mit SQL geht’s - Eine Coding-Challenge</vt:lpstr>
      <vt:lpstr>Agenda</vt:lpstr>
      <vt:lpstr>Otto Group data.works GmbH at a Glance</vt:lpstr>
      <vt:lpstr>Coding-Challenge Workshop</vt:lpstr>
      <vt:lpstr>Coding-Challenge Data Tables</vt:lpstr>
      <vt:lpstr>Coding-Challenge Workshop – Challenge 1</vt:lpstr>
      <vt:lpstr>Coding-Challenge Workshop – Challenge 2</vt:lpstr>
      <vt:lpstr>Coding-Challenge Workshop – Challenge 3</vt:lpstr>
      <vt:lpstr>Coding-Challenge Workshop</vt:lpstr>
      <vt:lpstr>Wrap up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Engelmann, Dr. Stefan</dc:creator>
  <dc:description/>
  <cp:revision>75</cp:revision>
  <cp:lastPrinted>2021-09-27T15:14:25Z</cp:lastPrinted>
  <dcterms:created xsi:type="dcterms:W3CDTF">2019-02-15T11:12:53Z</dcterms:created>
  <dcterms:modified xsi:type="dcterms:W3CDTF">2023-06-21T07:14:36Z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18432">
    <vt:lpwstr>13</vt:lpwstr>
  </property>
  <property fmtid="{D5CDD505-2E9C-101B-9397-08002B2CF9AE}" pid="3" name="AuthorIds_UIVersion_2560">
    <vt:lpwstr>29</vt:lpwstr>
  </property>
  <property fmtid="{D5CDD505-2E9C-101B-9397-08002B2CF9AE}" pid="4" name="AuthorIds_UIVersion_512">
    <vt:lpwstr>12</vt:lpwstr>
  </property>
  <property fmtid="{D5CDD505-2E9C-101B-9397-08002B2CF9AE}" pid="5" name="ContentTypeId">
    <vt:lpwstr>0x0101001F870316D030DC469D39D25A600AA949</vt:lpwstr>
  </property>
  <property fmtid="{D5CDD505-2E9C-101B-9397-08002B2CF9AE}" pid="6" name="IsMyDocuments">
    <vt:bool>true</vt:bool>
  </property>
  <property fmtid="{D5CDD505-2E9C-101B-9397-08002B2CF9AE}" pid="7" name="MediaServiceImageTags">
    <vt:lpwstr/>
  </property>
  <property fmtid="{D5CDD505-2E9C-101B-9397-08002B2CF9AE}" pid="8" name="Notes">
    <vt:i4>1</vt:i4>
  </property>
  <property fmtid="{D5CDD505-2E9C-101B-9397-08002B2CF9AE}" pid="9" name="PresentationFormat">
    <vt:lpwstr>Breitbild</vt:lpwstr>
  </property>
  <property fmtid="{D5CDD505-2E9C-101B-9397-08002B2CF9AE}" pid="10" name="Slides">
    <vt:i4>9</vt:i4>
  </property>
</Properties>
</file>